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13716000" cx="24384000"/>
  <p:notesSz cx="6858000" cy="9144000"/>
  <p:embeddedFontLst>
    <p:embeddedFont>
      <p:font typeface="Proxima Nova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Proxima Nova Extrabold"/>
      <p:bold r:id="rId36"/>
    </p:embeddedFont>
    <p:embeddedFont>
      <p:font typeface="Proxima Nova Semibold"/>
      <p:regular r:id="rId37"/>
      <p:bold r:id="rId38"/>
      <p:boldItalic r:id="rId39"/>
    </p:embeddedFont>
    <p:embeddedFont>
      <p:font typeface="Helvetica Neue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regular.fntdata"/><Relationship Id="rId20" Type="http://schemas.openxmlformats.org/officeDocument/2006/relationships/slide" Target="slides/slide16.xml"/><Relationship Id="rId42" Type="http://schemas.openxmlformats.org/officeDocument/2006/relationships/font" Target="fonts/HelveticaNeue-italic.fntdata"/><Relationship Id="rId41" Type="http://schemas.openxmlformats.org/officeDocument/2006/relationships/font" Target="fonts/HelveticaNeue-bold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HelveticaNeue-bold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ProximaNova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roximaNov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roximaNova-boldItalic.fntdata"/><Relationship Id="rId30" Type="http://schemas.openxmlformats.org/officeDocument/2006/relationships/font" Target="fonts/ProximaNova-italic.fntdata"/><Relationship Id="rId11" Type="http://schemas.openxmlformats.org/officeDocument/2006/relationships/slide" Target="slides/slide7.xml"/><Relationship Id="rId33" Type="http://schemas.openxmlformats.org/officeDocument/2006/relationships/font" Target="fonts/Roboto-bold.fntdata"/><Relationship Id="rId10" Type="http://schemas.openxmlformats.org/officeDocument/2006/relationships/slide" Target="slides/slide6.xml"/><Relationship Id="rId32" Type="http://schemas.openxmlformats.org/officeDocument/2006/relationships/font" Target="fonts/Roboto-regular.fntdata"/><Relationship Id="rId13" Type="http://schemas.openxmlformats.org/officeDocument/2006/relationships/slide" Target="slides/slide9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-italic.fntdata"/><Relationship Id="rId15" Type="http://schemas.openxmlformats.org/officeDocument/2006/relationships/slide" Target="slides/slide11.xml"/><Relationship Id="rId37" Type="http://schemas.openxmlformats.org/officeDocument/2006/relationships/font" Target="fonts/ProximaNovaSemibold-regular.fntdata"/><Relationship Id="rId14" Type="http://schemas.openxmlformats.org/officeDocument/2006/relationships/slide" Target="slides/slide10.xml"/><Relationship Id="rId36" Type="http://schemas.openxmlformats.org/officeDocument/2006/relationships/font" Target="fonts/ProximaNovaExtrabold-bold.fntdata"/><Relationship Id="rId17" Type="http://schemas.openxmlformats.org/officeDocument/2006/relationships/slide" Target="slides/slide13.xml"/><Relationship Id="rId39" Type="http://schemas.openxmlformats.org/officeDocument/2006/relationships/font" Target="fonts/ProximaNovaSemibold-boldItalic.fntdata"/><Relationship Id="rId16" Type="http://schemas.openxmlformats.org/officeDocument/2006/relationships/slide" Target="slides/slide12.xml"/><Relationship Id="rId38" Type="http://schemas.openxmlformats.org/officeDocument/2006/relationships/font" Target="fonts/ProximaNovaSemibold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671e50b8d3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2671e50b8d3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71e50b8d3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671e50b8d3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00BFF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1219200" y="1917700"/>
            <a:ext cx="21945600" cy="70662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roxima Nova Extrabold"/>
              <a:buNone/>
              <a:defRPr b="0" sz="3600" cap="non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514350" lvl="1" marL="914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2pPr>
            <a:lvl3pPr indent="-514350" lvl="2" marL="1371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3pPr>
            <a:lvl4pPr indent="-514350" lvl="3" marL="1828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4pPr>
            <a:lvl5pPr indent="-514350" lvl="4" marL="22860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2" type="body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 Semibold"/>
              <a:buNone/>
              <a:defRPr b="0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 Semibold"/>
              <a:buNone/>
              <a:defRPr b="0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 Semibold"/>
              <a:buNone/>
              <a:defRPr b="0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 Semibold"/>
              <a:buNone/>
              <a:defRPr b="0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 Semibold"/>
              <a:buNone/>
              <a:defRPr b="0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1219200" y="3127375"/>
            <a:ext cx="21945600" cy="55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0"/>
              <a:buFont typeface="Arial"/>
              <a:buNone/>
              <a:defRPr sz="220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Statement">
    <p:bg>
      <p:bgPr>
        <a:solidFill>
          <a:schemeClr val="accent6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1219200" y="4763675"/>
            <a:ext cx="21945600" cy="4192883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bg>
      <p:bgPr>
        <a:solidFill>
          <a:srgbClr val="00BFF3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3771900" y="4464048"/>
            <a:ext cx="16840200" cy="4883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b="0" sz="14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2" type="body"/>
          </p:nvPr>
        </p:nvSpPr>
        <p:spPr>
          <a:xfrm>
            <a:off x="4203700" y="9372600"/>
            <a:ext cx="16840200" cy="68072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roxima Nova Extrabold"/>
              <a:buNone/>
              <a:defRPr b="0" sz="3200" cap="non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514350" lvl="1" marL="914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2pPr>
            <a:lvl3pPr indent="-514350" lvl="2" marL="1371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3pPr>
            <a:lvl4pPr indent="-514350" lvl="3" marL="1828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4pPr>
            <a:lvl5pPr indent="-514350" lvl="4" marL="22860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>
            <p:ph idx="2" type="pic"/>
          </p:nvPr>
        </p:nvSpPr>
        <p:spPr>
          <a:xfrm>
            <a:off x="635000" y="6832600"/>
            <a:ext cx="12877800" cy="8589928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4"/>
          <p:cNvSpPr/>
          <p:nvPr>
            <p:ph idx="3" type="pic"/>
          </p:nvPr>
        </p:nvSpPr>
        <p:spPr>
          <a:xfrm>
            <a:off x="88900" y="-177800"/>
            <a:ext cx="14008100" cy="815765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/>
          <p:nvPr>
            <p:ph idx="4" type="pic"/>
          </p:nvPr>
        </p:nvSpPr>
        <p:spPr>
          <a:xfrm>
            <a:off x="12814300" y="-355600"/>
            <a:ext cx="12033950" cy="180340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>
            <p:ph idx="2" type="pic"/>
          </p:nvPr>
        </p:nvSpPr>
        <p:spPr>
          <a:xfrm>
            <a:off x="635000" y="-1181110"/>
            <a:ext cx="23114000" cy="1541782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 type="tx">
  <p:cSld name="TITLE_AND_BODY">
    <p:bg>
      <p:bgPr>
        <a:solidFill>
          <a:srgbClr val="FFC617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" type="body"/>
          </p:nvPr>
        </p:nvSpPr>
        <p:spPr>
          <a:xfrm>
            <a:off x="1219200" y="2334623"/>
            <a:ext cx="21945600" cy="7612249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0"/>
              <a:buFont typeface="Arial"/>
              <a:buNone/>
              <a:defRPr b="0" sz="50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0"/>
              <a:buFont typeface="Arial"/>
              <a:buNone/>
              <a:defRPr b="0" sz="50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0"/>
              <a:buFont typeface="Arial"/>
              <a:buNone/>
              <a:defRPr b="0" sz="50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0"/>
              <a:buFont typeface="Arial"/>
              <a:buNone/>
              <a:defRPr b="0" sz="50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0"/>
              <a:buFont typeface="Arial"/>
              <a:buNone/>
              <a:defRPr b="0" sz="50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2" type="body"/>
          </p:nvPr>
        </p:nvSpPr>
        <p:spPr>
          <a:xfrm>
            <a:off x="1219200" y="9779000"/>
            <a:ext cx="21945599" cy="62992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 Extrabold"/>
              <a:buNone/>
              <a:defRPr b="0" sz="3200" cap="non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514350" lvl="1" marL="914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2pPr>
            <a:lvl3pPr indent="-514350" lvl="2" marL="1371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3pPr>
            <a:lvl4pPr indent="-514350" lvl="3" marL="1828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4pPr>
            <a:lvl5pPr indent="-514350" lvl="4" marL="22860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bg>
      <p:bgPr>
        <a:solidFill>
          <a:srgbClr val="FFC617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sz="140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1219200" y="3594100"/>
            <a:ext cx="21945600" cy="89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Proxima Nova"/>
              <a:buNone/>
              <a:defRPr sz="5400">
                <a:solidFill>
                  <a:srgbClr val="000000"/>
                </a:solidFill>
              </a:defRPr>
            </a:lvl1pPr>
            <a:lvl2pPr indent="-228600" lvl="1" marL="9144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Proxima Nova"/>
              <a:buNone/>
              <a:defRPr sz="5400">
                <a:solidFill>
                  <a:srgbClr val="000000"/>
                </a:solidFill>
              </a:defRPr>
            </a:lvl2pPr>
            <a:lvl3pPr indent="-228600" lvl="2" marL="1371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Proxima Nova"/>
              <a:buNone/>
              <a:defRPr sz="5400">
                <a:solidFill>
                  <a:srgbClr val="000000"/>
                </a:solidFill>
              </a:defRPr>
            </a:lvl3pPr>
            <a:lvl4pPr indent="-228600" lvl="3" marL="1828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Proxima Nova"/>
              <a:buNone/>
              <a:defRPr sz="5400">
                <a:solidFill>
                  <a:srgbClr val="000000"/>
                </a:solidFill>
              </a:defRPr>
            </a:lvl4pPr>
            <a:lvl5pPr indent="-228600" lvl="4" marL="22860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Proxima Nova"/>
              <a:buNone/>
              <a:defRPr sz="5400">
                <a:solidFill>
                  <a:srgbClr val="000000"/>
                </a:solidFill>
              </a:defRPr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>
  <p:cSld name="Title &amp; Photo">
    <p:bg>
      <p:bgPr>
        <a:noFill/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>
            <p:ph idx="2" type="pic"/>
          </p:nvPr>
        </p:nvSpPr>
        <p:spPr>
          <a:xfrm>
            <a:off x="-38100" y="-267934"/>
            <a:ext cx="24472902" cy="14251868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b="0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b="0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b="0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b="0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b="0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1219200" y="3124200"/>
            <a:ext cx="21945600" cy="55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0"/>
              <a:buFont typeface="Arial"/>
              <a:buNone/>
              <a:defRPr sz="220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3" type="body"/>
          </p:nvPr>
        </p:nvSpPr>
        <p:spPr>
          <a:xfrm>
            <a:off x="1219200" y="1917700"/>
            <a:ext cx="219456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roxima Nova Extrabold"/>
              <a:buNone/>
              <a:defRPr b="0" sz="3600" cap="non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514350" lvl="1" marL="914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2pPr>
            <a:lvl3pPr indent="-514350" lvl="2" marL="1371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3pPr>
            <a:lvl4pPr indent="-514350" lvl="3" marL="1828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4pPr>
            <a:lvl5pPr indent="-514350" lvl="4" marL="22860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>
  <p:cSld name="Title &amp; Photo Alt">
    <p:bg>
      <p:bgPr>
        <a:solidFill>
          <a:srgbClr val="00BFF3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idx="1" type="body"/>
          </p:nvPr>
        </p:nvSpPr>
        <p:spPr>
          <a:xfrm>
            <a:off x="19100800" y="8229600"/>
            <a:ext cx="4584700" cy="312370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roxima Nova Semibold"/>
              <a:buNone/>
              <a:defRPr b="0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roxima Nova Semibold"/>
              <a:buNone/>
              <a:defRPr b="0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roxima Nova Semibold"/>
              <a:buNone/>
              <a:defRPr b="0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roxima Nova Semibold"/>
              <a:buNone/>
              <a:defRPr b="0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roxima Nova Semibold"/>
              <a:buNone/>
              <a:defRPr b="0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30" name="Google Shape;30;p6"/>
          <p:cNvSpPr/>
          <p:nvPr>
            <p:ph idx="2" type="pic"/>
          </p:nvPr>
        </p:nvSpPr>
        <p:spPr>
          <a:xfrm>
            <a:off x="528828" y="0"/>
            <a:ext cx="17992344" cy="12001500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6"/>
          <p:cNvSpPr txBox="1"/>
          <p:nvPr>
            <p:ph type="title"/>
          </p:nvPr>
        </p:nvSpPr>
        <p:spPr>
          <a:xfrm>
            <a:off x="635000" y="7937906"/>
            <a:ext cx="17780000" cy="5651592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D74C"/>
              </a:buClr>
              <a:buSzPts val="22000"/>
              <a:buFont typeface="Arial"/>
              <a:buNone/>
              <a:defRPr sz="22000">
                <a:solidFill>
                  <a:srgbClr val="FFD74C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9pPr>
          </a:lstStyle>
          <a:p/>
        </p:txBody>
      </p:sp>
      <p:sp>
        <p:nvSpPr>
          <p:cNvPr id="32" name="Google Shape;32;p6"/>
          <p:cNvSpPr/>
          <p:nvPr/>
        </p:nvSpPr>
        <p:spPr>
          <a:xfrm>
            <a:off x="19169012" y="11874500"/>
            <a:ext cx="1549401" cy="0"/>
          </a:xfrm>
          <a:prstGeom prst="ellipse">
            <a:avLst/>
          </a:prstGeom>
          <a:noFill/>
          <a:ln cap="flat" cmpd="sng" w="254000">
            <a:solidFill>
              <a:srgbClr val="FFD74C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 Extrabold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idx="1" type="body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514350" lvl="0" marL="457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1pPr>
            <a:lvl2pPr indent="-514350" lvl="1" marL="914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2pPr>
            <a:lvl3pPr indent="-514350" lvl="2" marL="1371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3pPr>
            <a:lvl4pPr indent="-514350" lvl="3" marL="1828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4pPr>
            <a:lvl5pPr indent="-514350" lvl="4" marL="22860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type="title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idx="1" type="body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514350" lvl="0" marL="457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1pPr>
            <a:lvl2pPr indent="-514350" lvl="1" marL="914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2pPr>
            <a:lvl3pPr indent="-514350" lvl="2" marL="1371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3pPr>
            <a:lvl4pPr indent="-514350" lvl="3" marL="1828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4pPr>
            <a:lvl5pPr indent="-514350" lvl="4" marL="22860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idx="1" type="body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514350" lvl="0" marL="457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1pPr>
            <a:lvl2pPr indent="-514350" lvl="1" marL="914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2pPr>
            <a:lvl3pPr indent="-514350" lvl="2" marL="1371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3pPr>
            <a:lvl4pPr indent="-514350" lvl="3" marL="1828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4pPr>
            <a:lvl5pPr indent="-514350" lvl="4" marL="22860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type="title"/>
          </p:nvPr>
        </p:nvSpPr>
        <p:spPr>
          <a:xfrm>
            <a:off x="1219200" y="2439639"/>
            <a:ext cx="8356600" cy="306829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9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 Extrabold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45" name="Google Shape;45;p9"/>
          <p:cNvSpPr/>
          <p:nvPr>
            <p:ph idx="2" type="pic"/>
          </p:nvPr>
        </p:nvSpPr>
        <p:spPr>
          <a:xfrm>
            <a:off x="9156700" y="-38100"/>
            <a:ext cx="19693467" cy="131064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9"/>
          <p:cNvSpPr txBox="1"/>
          <p:nvPr>
            <p:ph idx="3" type="body"/>
          </p:nvPr>
        </p:nvSpPr>
        <p:spPr>
          <a:xfrm>
            <a:off x="1219200" y="1574800"/>
            <a:ext cx="8356600" cy="770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C7FC"/>
              </a:buClr>
              <a:buSzPts val="3600"/>
              <a:buFont typeface="Proxima Nova Extrabold"/>
              <a:buNone/>
              <a:defRPr b="0" sz="3600" cap="none">
                <a:solidFill>
                  <a:srgbClr val="00C7FC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514350" lvl="1" marL="914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2pPr>
            <a:lvl3pPr indent="-514350" lvl="2" marL="1371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3pPr>
            <a:lvl4pPr indent="-514350" lvl="3" marL="1828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4pPr>
            <a:lvl5pPr indent="-514350" lvl="4" marL="22860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5pPr>
            <a:lvl6pPr indent="-514350" lvl="5" marL="27432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6pPr>
            <a:lvl7pPr indent="-514350" lvl="6" marL="32004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7pPr>
            <a:lvl8pPr indent="-514350" lvl="7" marL="36576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8pPr>
            <a:lvl9pPr indent="-514350" lvl="8" marL="411480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4500"/>
              <a:buChar char="-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bg>
      <p:bgPr>
        <a:solidFill>
          <a:srgbClr val="00BFF3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type="title"/>
          </p:nvPr>
        </p:nvSpPr>
        <p:spPr>
          <a:xfrm>
            <a:off x="1219200" y="4048125"/>
            <a:ext cx="21945600" cy="593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0"/>
              <a:buFont typeface="Arial"/>
              <a:buNone/>
              <a:defRPr sz="140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800"/>
              <a:buNone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895350" lvl="0" marL="457200" marR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57BEF0"/>
              </a:buClr>
              <a:buSzPts val="10500"/>
              <a:buFont typeface="Proxima Nova"/>
              <a:buChar char="-"/>
              <a:defRPr b="1" i="0" sz="4200" u="none" cap="none" strike="noStrike">
                <a:solidFill>
                  <a:srgbClr val="53585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895350" lvl="1" marL="914400" marR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57BEF0"/>
              </a:buClr>
              <a:buSzPts val="10500"/>
              <a:buFont typeface="Proxima Nova"/>
              <a:buChar char="-"/>
              <a:defRPr b="1" i="0" sz="4200" u="none" cap="none" strike="noStrike">
                <a:solidFill>
                  <a:srgbClr val="53585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895350" lvl="2" marL="1371600" marR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57BEF0"/>
              </a:buClr>
              <a:buSzPts val="10500"/>
              <a:buFont typeface="Proxima Nova"/>
              <a:buChar char="-"/>
              <a:defRPr b="1" i="0" sz="4200" u="none" cap="none" strike="noStrike">
                <a:solidFill>
                  <a:srgbClr val="53585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895350" lvl="3" marL="1828800" marR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57BEF0"/>
              </a:buClr>
              <a:buSzPts val="10500"/>
              <a:buFont typeface="Proxima Nova"/>
              <a:buChar char="-"/>
              <a:defRPr b="1" i="0" sz="4200" u="none" cap="none" strike="noStrike">
                <a:solidFill>
                  <a:srgbClr val="53585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895350" lvl="4" marL="2286000" marR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57BEF0"/>
              </a:buClr>
              <a:buSzPts val="10500"/>
              <a:buFont typeface="Proxima Nova"/>
              <a:buChar char="-"/>
              <a:defRPr b="1" i="0" sz="4200" u="none" cap="none" strike="noStrike">
                <a:solidFill>
                  <a:srgbClr val="53585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895350" lvl="5" marL="2743200" marR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57BEF0"/>
              </a:buClr>
              <a:buSzPts val="10500"/>
              <a:buFont typeface="Proxima Nova"/>
              <a:buChar char="-"/>
              <a:defRPr b="1" i="0" sz="4200" u="none" cap="none" strike="noStrike">
                <a:solidFill>
                  <a:srgbClr val="53585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895350" lvl="6" marL="3200400" marR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57BEF0"/>
              </a:buClr>
              <a:buSzPts val="10500"/>
              <a:buFont typeface="Proxima Nova"/>
              <a:buChar char="-"/>
              <a:defRPr b="1" i="0" sz="4200" u="none" cap="none" strike="noStrike">
                <a:solidFill>
                  <a:srgbClr val="53585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895350" lvl="7" marL="3657600" marR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57BEF0"/>
              </a:buClr>
              <a:buSzPts val="10500"/>
              <a:buFont typeface="Proxima Nova"/>
              <a:buChar char="-"/>
              <a:defRPr b="1" i="0" sz="4200" u="none" cap="none" strike="noStrike">
                <a:solidFill>
                  <a:srgbClr val="53585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895350" lvl="8" marL="4114800" marR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57BEF0"/>
              </a:buClr>
              <a:buSzPts val="10500"/>
              <a:buFont typeface="Proxima Nova"/>
              <a:buChar char="-"/>
              <a:defRPr b="1" i="0" sz="4200" u="none" cap="none" strike="noStrike">
                <a:solidFill>
                  <a:srgbClr val="53585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1600"/>
              <a:buFont typeface="Arial"/>
              <a:buNone/>
              <a:defRPr b="0" i="0" sz="11600" u="none" cap="none" strike="noStrike">
                <a:solidFill>
                  <a:srgbClr val="00BF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1600"/>
              <a:buFont typeface="Arial"/>
              <a:buNone/>
              <a:defRPr b="0" i="0" sz="11600" u="none" cap="none" strike="noStrike">
                <a:solidFill>
                  <a:srgbClr val="00BFF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1600"/>
              <a:buFont typeface="Arial"/>
              <a:buNone/>
              <a:defRPr b="0" i="0" sz="11600" u="none" cap="none" strike="noStrike">
                <a:solidFill>
                  <a:srgbClr val="00BFF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1600"/>
              <a:buFont typeface="Arial"/>
              <a:buNone/>
              <a:defRPr b="0" i="0" sz="11600" u="none" cap="none" strike="noStrike">
                <a:solidFill>
                  <a:srgbClr val="00BFF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1600"/>
              <a:buFont typeface="Arial"/>
              <a:buNone/>
              <a:defRPr b="0" i="0" sz="11600" u="none" cap="none" strike="noStrike">
                <a:solidFill>
                  <a:srgbClr val="00BFF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1600"/>
              <a:buFont typeface="Arial"/>
              <a:buNone/>
              <a:defRPr b="0" i="0" sz="11600" u="none" cap="none" strike="noStrike">
                <a:solidFill>
                  <a:srgbClr val="00BFF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1600"/>
              <a:buFont typeface="Arial"/>
              <a:buNone/>
              <a:defRPr b="0" i="0" sz="11600" u="none" cap="none" strike="noStrike">
                <a:solidFill>
                  <a:srgbClr val="00BFF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1600"/>
              <a:buFont typeface="Arial"/>
              <a:buNone/>
              <a:defRPr b="0" i="0" sz="11600" u="none" cap="none" strike="noStrike">
                <a:solidFill>
                  <a:srgbClr val="00BFF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BFF3"/>
              </a:buClr>
              <a:buSzPts val="11600"/>
              <a:buFont typeface="Arial"/>
              <a:buNone/>
              <a:defRPr b="0" i="0" sz="11600" u="none" cap="none" strike="noStrike">
                <a:solidFill>
                  <a:srgbClr val="00BF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Ec5tacy/JEDI-FlipFit-JAVA-POS/tree/dev2" TargetMode="External"/><Relationship Id="rId4" Type="http://schemas.openxmlformats.org/officeDocument/2006/relationships/hyperlink" Target="https://github.com/Ec5tacy/JEDI-FlipFit-JAVA-POS/tree/dev2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1385706" y="1917641"/>
            <a:ext cx="21945601" cy="70662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roxima Nova Extrabold"/>
              <a:buNone/>
            </a:pPr>
            <a:r>
              <a:t/>
            </a:r>
            <a:endParaRPr b="0" sz="3600" cap="non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6" name="Google Shape;76;p17"/>
          <p:cNvSpPr txBox="1"/>
          <p:nvPr>
            <p:ph idx="4294967295" type="subTitle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 Semibold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7" name="Google Shape;77;p17"/>
          <p:cNvSpPr txBox="1"/>
          <p:nvPr>
            <p:ph idx="4294967295" type="ctrTitle"/>
          </p:nvPr>
        </p:nvSpPr>
        <p:spPr>
          <a:xfrm>
            <a:off x="1219200" y="3127375"/>
            <a:ext cx="21945600" cy="55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0"/>
              <a:buFont typeface="Arial"/>
              <a:buNone/>
            </a:pPr>
            <a:r>
              <a:t/>
            </a:r>
            <a:endParaRPr b="0" i="0" sz="2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lipkart_Logo.gif" id="78" name="Google Shape;7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236" y="-1518942"/>
            <a:ext cx="24755485" cy="18566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2593050" y="279050"/>
            <a:ext cx="19197900" cy="3912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5000"/>
              <a:buFont typeface="Arial"/>
              <a:buNone/>
            </a:pPr>
            <a:r>
              <a:rPr b="1" lang="en-US" sz="17800">
                <a:solidFill>
                  <a:schemeClr val="accent1"/>
                </a:solidFill>
              </a:rPr>
              <a:t>P</a:t>
            </a:r>
            <a:r>
              <a:rPr b="1" lang="en-US" sz="16500"/>
              <a:t>RO</a:t>
            </a:r>
            <a:r>
              <a:rPr b="1" lang="en-US" sz="17800">
                <a:solidFill>
                  <a:schemeClr val="accent1"/>
                </a:solidFill>
              </a:rPr>
              <a:t>J</a:t>
            </a:r>
            <a:r>
              <a:rPr b="1" lang="en-US" sz="16500"/>
              <a:t>ECT </a:t>
            </a:r>
            <a:r>
              <a:rPr b="1" lang="en-US" sz="17800">
                <a:solidFill>
                  <a:schemeClr val="accent1"/>
                </a:solidFill>
              </a:rPr>
              <a:t>GO</a:t>
            </a:r>
            <a:r>
              <a:rPr b="1" lang="en-US" sz="16500"/>
              <a:t>ALS</a:t>
            </a:r>
            <a:endParaRPr b="1" sz="16500"/>
          </a:p>
        </p:txBody>
      </p:sp>
      <p:sp>
        <p:nvSpPr>
          <p:cNvPr id="139" name="Google Shape;139;p26"/>
          <p:cNvSpPr txBox="1"/>
          <p:nvPr/>
        </p:nvSpPr>
        <p:spPr>
          <a:xfrm>
            <a:off x="3035109" y="5422542"/>
            <a:ext cx="18313800" cy="79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Proxima Nova Extrabold"/>
              <a:buNone/>
            </a:pP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USER</a:t>
            </a: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</a:t>
            </a: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FRIENDLY</a:t>
            </a: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BOOKING SYSTEM FOR </a:t>
            </a: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GYM SLOTS</a:t>
            </a:r>
            <a:endParaRPr b="0" i="0" sz="2200" u="none" cap="none" strike="noStrike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Proxima Nova Extrabold"/>
              <a:buNone/>
            </a:pP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REAL TIME VISIBILITY OF </a:t>
            </a: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GYM SLO</a:t>
            </a:r>
            <a:r>
              <a:rPr lang="en-US" sz="4700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T</a:t>
            </a: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</a:t>
            </a: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IN SPECIFIC AREA</a:t>
            </a:r>
            <a:endParaRPr/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Proxima Nova Extrabold"/>
              <a:buNone/>
            </a:pP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SEAMLESS SLOT </a:t>
            </a: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CANCELLATION</a:t>
            </a: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FEATURE FOR USERS</a:t>
            </a:r>
            <a:endParaRPr/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Proxima Nova Extrabold"/>
              <a:buNone/>
            </a:pP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GYM OWNER </a:t>
            </a: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REGISTRATION</a:t>
            </a: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TO FACILITATE FACILITY </a:t>
            </a: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SETUP</a:t>
            </a:r>
            <a:endParaRPr/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Proxima Nova Extrabold"/>
              <a:buNone/>
            </a:pP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CUSTOMISATION</a:t>
            </a: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OPTIONS FOR GYM OWNERS TO DEFINE SLOTS </a:t>
            </a:r>
            <a:endParaRPr/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Proxima Nova Extrabold"/>
              <a:buNone/>
            </a:pP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&amp;</a:t>
            </a:r>
            <a:endParaRPr/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Proxima Nova Extrabold"/>
              <a:buNone/>
            </a:pP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</a:t>
            </a:r>
            <a:r>
              <a:rPr b="0" i="0" lang="en-US" sz="4700" u="none" cap="none" strike="noStrike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SEAT CAPACITY</a:t>
            </a:r>
            <a:r>
              <a:rPr b="0" i="0" lang="en-US" sz="47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EFFICIENTLY</a:t>
            </a:r>
            <a:endParaRPr/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Proxima Nova Extrabold"/>
              <a:buNone/>
            </a:pPr>
            <a:r>
              <a:t/>
            </a:r>
            <a:endParaRPr b="0" i="0" sz="47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Proxima Nova Extrabold"/>
              <a:buNone/>
            </a:pPr>
            <a:r>
              <a:t/>
            </a:r>
            <a:endParaRPr b="0" i="0" sz="47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descr="moti-7.jpeg" id="140" name="Google Shape;140;p26"/>
          <p:cNvPicPr preferRelativeResize="0"/>
          <p:nvPr/>
        </p:nvPicPr>
        <p:blipFill rotWithShape="1">
          <a:blip r:embed="rId3">
            <a:alphaModFix amt="19748"/>
          </a:blip>
          <a:srcRect b="29729" l="5890" r="-5890" t="-29730"/>
          <a:stretch/>
        </p:blipFill>
        <p:spPr>
          <a:xfrm>
            <a:off x="-136075" y="-5650075"/>
            <a:ext cx="26022799" cy="1944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3843599" y="1912300"/>
            <a:ext cx="16696800" cy="28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/>
          <a:p>
            <a:pPr indent="457200" lvl="0" marL="45720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0"/>
              <a:buFont typeface="Arial"/>
              <a:buNone/>
            </a:pP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ENGINEE</a:t>
            </a: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RING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        PR</a:t>
            </a: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ACT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ICES</a:t>
            </a:r>
            <a:endParaRPr b="1" sz="16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7"/>
          <p:cNvSpPr txBox="1"/>
          <p:nvPr/>
        </p:nvSpPr>
        <p:spPr>
          <a:xfrm>
            <a:off x="14307550" y="8864350"/>
            <a:ext cx="8731200" cy="9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571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Proxima Nova Extrabold"/>
              <a:buChar char="❏"/>
            </a:pPr>
            <a:r>
              <a:rPr lang="en-US" sz="54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CODE REFACTORING</a:t>
            </a:r>
            <a:endParaRPr sz="54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47" name="Google Shape;147;p27"/>
          <p:cNvSpPr txBox="1"/>
          <p:nvPr/>
        </p:nvSpPr>
        <p:spPr>
          <a:xfrm>
            <a:off x="1978850" y="8271656"/>
            <a:ext cx="11203200" cy="9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71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5400"/>
              <a:buFont typeface="Proxima Nova Extrabold"/>
              <a:buChar char="❏"/>
            </a:pPr>
            <a:r>
              <a:rPr lang="en-US" sz="54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PERFORMANCE </a:t>
            </a:r>
            <a:r>
              <a:rPr lang="en-US" sz="5400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OPTIMISATION</a:t>
            </a:r>
            <a:endParaRPr sz="5400">
              <a:solidFill>
                <a:schemeClr val="accent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accent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20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14327425" y="11168125"/>
            <a:ext cx="8948100" cy="17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571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5400"/>
              <a:buFont typeface="Proxima Nova Extrabold"/>
              <a:buChar char="❏"/>
            </a:pPr>
            <a:r>
              <a:rPr lang="en-US" sz="5400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EXCEPTION</a:t>
            </a:r>
            <a:r>
              <a:rPr lang="en-US" sz="54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HANDLING</a:t>
            </a:r>
            <a:endParaRPr sz="54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rgbClr val="53585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9" name="Google Shape;149;p27"/>
          <p:cNvSpPr txBox="1"/>
          <p:nvPr/>
        </p:nvSpPr>
        <p:spPr>
          <a:xfrm>
            <a:off x="1950350" y="6234525"/>
            <a:ext cx="6939600" cy="8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71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roxima Nova Extrabold"/>
              <a:buChar char="❏"/>
            </a:pPr>
            <a:r>
              <a:rPr lang="en-US" sz="5400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MODULARISATION	</a:t>
            </a:r>
            <a:endParaRPr sz="4200">
              <a:solidFill>
                <a:srgbClr val="53585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0" name="Google Shape;150;p27"/>
          <p:cNvSpPr txBox="1"/>
          <p:nvPr/>
        </p:nvSpPr>
        <p:spPr>
          <a:xfrm>
            <a:off x="1997500" y="9799550"/>
            <a:ext cx="9243000" cy="8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71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5400"/>
              <a:buFont typeface="Proxima Nova Extrabold"/>
              <a:buChar char="❏"/>
            </a:pPr>
            <a:r>
              <a:rPr lang="en-US" sz="5400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VERSION</a:t>
            </a:r>
            <a:r>
              <a:rPr lang="en-US" sz="54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CONTROL</a:t>
            </a:r>
            <a:endParaRPr/>
          </a:p>
        </p:txBody>
      </p:sp>
      <p:sp>
        <p:nvSpPr>
          <p:cNvPr id="151" name="Google Shape;151;p27"/>
          <p:cNvSpPr txBox="1"/>
          <p:nvPr/>
        </p:nvSpPr>
        <p:spPr>
          <a:xfrm>
            <a:off x="14288400" y="6642750"/>
            <a:ext cx="7739700" cy="11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accent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-571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roxima Nova Extrabold"/>
              <a:buChar char="❏"/>
            </a:pPr>
            <a:r>
              <a:rPr lang="en-US" sz="5400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CODE</a:t>
            </a:r>
            <a:r>
              <a:rPr lang="en-US" sz="3200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</a:t>
            </a:r>
            <a:r>
              <a:rPr lang="en-US" sz="54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COMMENTS</a:t>
            </a:r>
            <a:r>
              <a:rPr lang="en-US" sz="5400">
                <a:solidFill>
                  <a:schemeClr val="accen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	</a:t>
            </a:r>
            <a:endParaRPr sz="4200">
              <a:solidFill>
                <a:srgbClr val="53585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accent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52" name="Google Shape;152;p27"/>
          <p:cNvSpPr txBox="1"/>
          <p:nvPr/>
        </p:nvSpPr>
        <p:spPr>
          <a:xfrm>
            <a:off x="2057374" y="11827225"/>
            <a:ext cx="7339800" cy="9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571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Proxima Nova Extrabold"/>
              <a:buChar char="❏"/>
            </a:pPr>
            <a:r>
              <a:rPr lang="en-US" sz="54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DOCUMENTATION</a:t>
            </a:r>
            <a:endParaRPr sz="54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1219200" y="592027"/>
            <a:ext cx="21945600" cy="3064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3300"/>
              <a:buFont typeface="Arial"/>
              <a:buNone/>
            </a:pP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ECH STACK </a:t>
            </a: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&amp;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 TOOLS</a:t>
            </a:r>
            <a:endParaRPr b="1" sz="16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java (1).png" id="158" name="Google Shape;15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01125" y="5457023"/>
            <a:ext cx="2801952" cy="28019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isspng-computer-icons-mysql-database-5b10901210eb74.1758569315278121140693.png" id="159" name="Google Shape;15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4503" y="9101307"/>
            <a:ext cx="2707459" cy="27074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lf.pt-ubuntu-logo-png-5722026.png" id="160" name="Google Shape;160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932857" y="5898863"/>
            <a:ext cx="6231948" cy="19182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isspng-computer-icons-github-scalable-vector-graphics-tra-5cfa099ace8f28.6603395315598903308461.png" id="161" name="Google Shape;161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56739" y="5761817"/>
            <a:ext cx="2427480" cy="24274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lipart2181371.png" id="162" name="Google Shape;162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52239" y="5644252"/>
            <a:ext cx="2427480" cy="2427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492400" y="9253700"/>
            <a:ext cx="3960612" cy="2122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170900" y="9879600"/>
            <a:ext cx="5373123" cy="135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idx="1" type="body"/>
          </p:nvPr>
        </p:nvSpPr>
        <p:spPr>
          <a:xfrm>
            <a:off x="1219209" y="-631192"/>
            <a:ext cx="21945600" cy="4690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0"/>
              <a:buFont typeface="Arial"/>
              <a:buNone/>
            </a:pP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DEV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EL</a:t>
            </a: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OP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MENT</a:t>
            </a:r>
            <a:endParaRPr b="1" sz="16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9"/>
          <p:cNvSpPr txBox="1"/>
          <p:nvPr>
            <p:ph idx="2" type="body"/>
          </p:nvPr>
        </p:nvSpPr>
        <p:spPr>
          <a:xfrm>
            <a:off x="1219200" y="6202643"/>
            <a:ext cx="21945600" cy="64483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4400"/>
              <a:buFont typeface="Proxima Nova Extrabold"/>
              <a:buNone/>
            </a:pPr>
            <a:r>
              <a:rPr lang="en-US" sz="4400" cap="none">
                <a:solidFill>
                  <a:srgbClr val="FFFFFF"/>
                </a:solidFill>
              </a:rPr>
              <a:t>Developed</a:t>
            </a:r>
            <a:r>
              <a:rPr lang="en-US">
                <a:solidFill>
                  <a:schemeClr val="accent1"/>
                </a:solidFill>
              </a:rPr>
              <a:t> UML Diagrams</a:t>
            </a:r>
            <a:r>
              <a:rPr lang="en-US" sz="4400" cap="none">
                <a:solidFill>
                  <a:srgbClr val="FFFFFF"/>
                </a:solidFill>
              </a:rPr>
              <a:t> for improved Project Understanding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4400"/>
              <a:buFont typeface="Proxima Nova Extrabold"/>
              <a:buNone/>
            </a:pPr>
            <a:r>
              <a:t/>
            </a:r>
            <a:endParaRPr sz="4400" cap="none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4400"/>
              <a:buFont typeface="Proxima Nova Extrabold"/>
              <a:buNone/>
            </a:pPr>
            <a:r>
              <a:rPr lang="en-US" sz="4400" cap="none">
                <a:solidFill>
                  <a:srgbClr val="FFFFFF"/>
                </a:solidFill>
              </a:rPr>
              <a:t>Created foundational </a:t>
            </a:r>
            <a:r>
              <a:rPr lang="en-US">
                <a:solidFill>
                  <a:schemeClr val="accent1"/>
                </a:solidFill>
              </a:rPr>
              <a:t>java code structure</a:t>
            </a:r>
            <a:r>
              <a:rPr lang="en-US" sz="4400" cap="none">
                <a:solidFill>
                  <a:srgbClr val="FFFFFF"/>
                </a:solidFill>
              </a:rPr>
              <a:t> with essentials files such as </a:t>
            </a:r>
            <a:r>
              <a:rPr lang="en-US">
                <a:solidFill>
                  <a:schemeClr val="accent1"/>
                </a:solidFill>
              </a:rPr>
              <a:t>Beans, Client</a:t>
            </a:r>
            <a:r>
              <a:rPr lang="en-US" sz="4400" cap="none">
                <a:solidFill>
                  <a:srgbClr val="FFFFFF"/>
                </a:solidFill>
              </a:rPr>
              <a:t> and </a:t>
            </a:r>
            <a:r>
              <a:rPr lang="en-US">
                <a:solidFill>
                  <a:schemeClr val="accent1"/>
                </a:solidFill>
              </a:rPr>
              <a:t>business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4400"/>
              <a:buFont typeface="Proxima Nova Extrabold"/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4400"/>
              <a:buFont typeface="Proxima Nova Extrabold"/>
              <a:buNone/>
            </a:pPr>
            <a:r>
              <a:rPr lang="en-US" sz="4400" cap="none">
                <a:solidFill>
                  <a:srgbClr val="FFFFFF"/>
                </a:solidFill>
              </a:rPr>
              <a:t>Established connection with </a:t>
            </a:r>
            <a:r>
              <a:rPr lang="en-US">
                <a:solidFill>
                  <a:schemeClr val="accent1"/>
                </a:solidFill>
              </a:rPr>
              <a:t>mysql database 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200"/>
              <a:buFont typeface="Proxima Nova Extrabold"/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4400"/>
              <a:buFont typeface="Proxima Nova Extrabold"/>
              <a:buNone/>
            </a:pPr>
            <a:r>
              <a:rPr lang="en-US" sz="4400" cap="none">
                <a:solidFill>
                  <a:srgbClr val="FFFFFF"/>
                </a:solidFill>
              </a:rPr>
              <a:t>Implemented </a:t>
            </a:r>
            <a:r>
              <a:rPr lang="en-US">
                <a:solidFill>
                  <a:schemeClr val="accent1"/>
                </a:solidFill>
              </a:rPr>
              <a:t>REST API’s</a:t>
            </a:r>
            <a:r>
              <a:rPr lang="en-US" sz="4400" cap="none">
                <a:solidFill>
                  <a:srgbClr val="FFFFFF"/>
                </a:solidFill>
              </a:rPr>
              <a:t> using </a:t>
            </a:r>
            <a:r>
              <a:rPr lang="en-US">
                <a:solidFill>
                  <a:schemeClr val="accent1"/>
                </a:solidFill>
              </a:rPr>
              <a:t>drop wizard</a:t>
            </a:r>
            <a:r>
              <a:rPr lang="en-US" sz="4400" cap="none">
                <a:solidFill>
                  <a:srgbClr val="FFFFFF"/>
                </a:solidFill>
              </a:rPr>
              <a:t> for efficient communication</a:t>
            </a:r>
            <a:endParaRPr/>
          </a:p>
        </p:txBody>
      </p:sp>
      <p:sp>
        <p:nvSpPr>
          <p:cNvPr id="171" name="Google Shape;171;p29"/>
          <p:cNvSpPr/>
          <p:nvPr/>
        </p:nvSpPr>
        <p:spPr>
          <a:xfrm rot="-8266128">
            <a:off x="4738639" y="8986580"/>
            <a:ext cx="838201" cy="1072645"/>
          </a:xfrm>
          <a:custGeom>
            <a:rect b="b" l="l" r="r" t="t"/>
            <a:pathLst>
              <a:path extrusionOk="0" h="21600" w="21600">
                <a:moveTo>
                  <a:pt x="7367" y="0"/>
                </a:moveTo>
                <a:lnTo>
                  <a:pt x="0" y="7818"/>
                </a:lnTo>
                <a:lnTo>
                  <a:pt x="4127" y="7818"/>
                </a:lnTo>
                <a:cubicBezTo>
                  <a:pt x="4127" y="7860"/>
                  <a:pt x="4125" y="7904"/>
                  <a:pt x="4125" y="7946"/>
                </a:cubicBezTo>
                <a:cubicBezTo>
                  <a:pt x="4125" y="15487"/>
                  <a:pt x="11948" y="21600"/>
                  <a:pt x="21598" y="21600"/>
                </a:cubicBezTo>
                <a:cubicBezTo>
                  <a:pt x="21598" y="21600"/>
                  <a:pt x="21600" y="21600"/>
                  <a:pt x="21600" y="21600"/>
                </a:cubicBezTo>
                <a:lnTo>
                  <a:pt x="21600" y="16556"/>
                </a:lnTo>
                <a:cubicBezTo>
                  <a:pt x="21600" y="16556"/>
                  <a:pt x="21598" y="16556"/>
                  <a:pt x="21598" y="16556"/>
                </a:cubicBezTo>
                <a:cubicBezTo>
                  <a:pt x="15512" y="16556"/>
                  <a:pt x="10578" y="12702"/>
                  <a:pt x="10578" y="7946"/>
                </a:cubicBezTo>
                <a:cubicBezTo>
                  <a:pt x="10578" y="7903"/>
                  <a:pt x="10582" y="7860"/>
                  <a:pt x="10582" y="7818"/>
                </a:cubicBezTo>
                <a:lnTo>
                  <a:pt x="14736" y="7818"/>
                </a:lnTo>
                <a:lnTo>
                  <a:pt x="736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 Extrabold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72" name="Google Shape;172;p29"/>
          <p:cNvSpPr/>
          <p:nvPr/>
        </p:nvSpPr>
        <p:spPr>
          <a:xfrm rot="-10397496">
            <a:off x="17400857" y="6671615"/>
            <a:ext cx="838201" cy="1072645"/>
          </a:xfrm>
          <a:custGeom>
            <a:rect b="b" l="l" r="r" t="t"/>
            <a:pathLst>
              <a:path extrusionOk="0" h="21600" w="21600">
                <a:moveTo>
                  <a:pt x="7367" y="0"/>
                </a:moveTo>
                <a:lnTo>
                  <a:pt x="0" y="7818"/>
                </a:lnTo>
                <a:lnTo>
                  <a:pt x="4127" y="7818"/>
                </a:lnTo>
                <a:cubicBezTo>
                  <a:pt x="4127" y="7860"/>
                  <a:pt x="4125" y="7904"/>
                  <a:pt x="4125" y="7946"/>
                </a:cubicBezTo>
                <a:cubicBezTo>
                  <a:pt x="4125" y="15487"/>
                  <a:pt x="11948" y="21600"/>
                  <a:pt x="21598" y="21600"/>
                </a:cubicBezTo>
                <a:cubicBezTo>
                  <a:pt x="21598" y="21600"/>
                  <a:pt x="21600" y="21600"/>
                  <a:pt x="21600" y="21600"/>
                </a:cubicBezTo>
                <a:lnTo>
                  <a:pt x="21600" y="16556"/>
                </a:lnTo>
                <a:cubicBezTo>
                  <a:pt x="21600" y="16556"/>
                  <a:pt x="21598" y="16556"/>
                  <a:pt x="21598" y="16556"/>
                </a:cubicBezTo>
                <a:cubicBezTo>
                  <a:pt x="15512" y="16556"/>
                  <a:pt x="10578" y="12702"/>
                  <a:pt x="10578" y="7946"/>
                </a:cubicBezTo>
                <a:cubicBezTo>
                  <a:pt x="10578" y="7903"/>
                  <a:pt x="10582" y="7860"/>
                  <a:pt x="10582" y="7818"/>
                </a:cubicBezTo>
                <a:lnTo>
                  <a:pt x="14736" y="7818"/>
                </a:lnTo>
                <a:lnTo>
                  <a:pt x="736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Proxima Nova Extrabold"/>
              <a:buNone/>
            </a:pPr>
            <a:r>
              <a:t/>
            </a:r>
            <a:endParaRPr b="0" i="0" sz="3000" u="none" cap="none" strike="noStrike">
              <a:solidFill>
                <a:schemeClr val="accent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73" name="Google Shape;173;p29"/>
          <p:cNvSpPr/>
          <p:nvPr/>
        </p:nvSpPr>
        <p:spPr>
          <a:xfrm rot="-9139770">
            <a:off x="13069783" y="10547309"/>
            <a:ext cx="838201" cy="1072645"/>
          </a:xfrm>
          <a:custGeom>
            <a:rect b="b" l="l" r="r" t="t"/>
            <a:pathLst>
              <a:path extrusionOk="0" h="21600" w="21600">
                <a:moveTo>
                  <a:pt x="7367" y="0"/>
                </a:moveTo>
                <a:lnTo>
                  <a:pt x="0" y="7818"/>
                </a:lnTo>
                <a:lnTo>
                  <a:pt x="4127" y="7818"/>
                </a:lnTo>
                <a:cubicBezTo>
                  <a:pt x="4127" y="7860"/>
                  <a:pt x="4125" y="7904"/>
                  <a:pt x="4125" y="7946"/>
                </a:cubicBezTo>
                <a:cubicBezTo>
                  <a:pt x="4125" y="15487"/>
                  <a:pt x="11948" y="21600"/>
                  <a:pt x="21598" y="21600"/>
                </a:cubicBezTo>
                <a:cubicBezTo>
                  <a:pt x="21598" y="21600"/>
                  <a:pt x="21600" y="21600"/>
                  <a:pt x="21600" y="21600"/>
                </a:cubicBezTo>
                <a:lnTo>
                  <a:pt x="21600" y="16556"/>
                </a:lnTo>
                <a:cubicBezTo>
                  <a:pt x="21600" y="16556"/>
                  <a:pt x="21598" y="16556"/>
                  <a:pt x="21598" y="16556"/>
                </a:cubicBezTo>
                <a:cubicBezTo>
                  <a:pt x="15512" y="16556"/>
                  <a:pt x="10578" y="12702"/>
                  <a:pt x="10578" y="7946"/>
                </a:cubicBezTo>
                <a:cubicBezTo>
                  <a:pt x="10578" y="7903"/>
                  <a:pt x="10582" y="7860"/>
                  <a:pt x="10582" y="7818"/>
                </a:cubicBezTo>
                <a:lnTo>
                  <a:pt x="14736" y="7818"/>
                </a:lnTo>
                <a:lnTo>
                  <a:pt x="736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 Extrabold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idx="1" type="body"/>
          </p:nvPr>
        </p:nvSpPr>
        <p:spPr>
          <a:xfrm>
            <a:off x="1219200" y="4398131"/>
            <a:ext cx="21945600" cy="4919738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1000"/>
              <a:buFont typeface="Arial"/>
              <a:buNone/>
            </a:pP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DE &amp; </a:t>
            </a: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UML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 DIAGR</a:t>
            </a: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AMS</a:t>
            </a:r>
            <a:endParaRPr b="1" sz="17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/>
        </p:nvSpPr>
        <p:spPr>
          <a:xfrm rot="-5400000">
            <a:off x="-1970152" y="4888800"/>
            <a:ext cx="11533200" cy="39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0"/>
              <a:buFont typeface="Arial"/>
              <a:buNone/>
            </a:pPr>
            <a:r>
              <a:rPr b="1" i="0" lang="en-US" sz="16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</a:t>
            </a:r>
            <a:r>
              <a:rPr b="1" i="0" lang="en-US" sz="17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VIT</a:t>
            </a:r>
            <a:r>
              <a:rPr b="1" i="0" lang="en-US" sz="16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Y</a:t>
            </a:r>
            <a:endParaRPr b="1" sz="16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0"/>
              <a:buFont typeface="Arial"/>
              <a:buNone/>
            </a:pPr>
            <a:r>
              <a:rPr b="1" i="0" lang="en-US" sz="16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</a:t>
            </a:r>
            <a:r>
              <a:rPr b="1" i="0" lang="en-US" sz="17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AGR</a:t>
            </a:r>
            <a:r>
              <a:rPr b="1" i="0" lang="en-US" sz="16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AM</a:t>
            </a:r>
            <a:endParaRPr b="1" sz="16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2900" y="0"/>
            <a:ext cx="16421102" cy="137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/>
        </p:nvSpPr>
        <p:spPr>
          <a:xfrm rot="-5400000">
            <a:off x="-2979663" y="4972704"/>
            <a:ext cx="10017900" cy="27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Arial"/>
              <a:buNone/>
            </a:pPr>
            <a:r>
              <a:rPr b="1" i="0" lang="en-US" sz="12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CLASS  DIAGRAM</a:t>
            </a:r>
            <a:endParaRPr b="1" sz="1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0" name="Google Shape;1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6700" y="0"/>
            <a:ext cx="20307300" cy="1371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dminUseCaseDiagram.png" id="195" name="Google Shape;19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76775" y="0"/>
            <a:ext cx="17843826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3"/>
          <p:cNvSpPr txBox="1"/>
          <p:nvPr/>
        </p:nvSpPr>
        <p:spPr>
          <a:xfrm rot="-5400000">
            <a:off x="-2662000" y="4153800"/>
            <a:ext cx="11963400" cy="49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Arial"/>
              <a:buNone/>
            </a:pPr>
            <a:r>
              <a:rPr b="1" i="0" lang="en-US" sz="15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ADMIN  USE</a:t>
            </a:r>
            <a:endParaRPr b="1" sz="150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Arial"/>
              <a:buNone/>
            </a:pPr>
            <a:r>
              <a:rPr b="1" i="0" lang="en-US" sz="15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CASE  DIAGRAM</a:t>
            </a:r>
            <a:endParaRPr b="1" sz="15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/>
          <p:nvPr/>
        </p:nvSpPr>
        <p:spPr>
          <a:xfrm rot="-5400000">
            <a:off x="-2704675" y="4249050"/>
            <a:ext cx="12534900" cy="49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Arial"/>
              <a:buNone/>
            </a:pPr>
            <a:r>
              <a:rPr b="1" i="0" lang="en-US" sz="15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USER  USE </a:t>
            </a:r>
            <a:endParaRPr b="1" sz="150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Arial"/>
              <a:buNone/>
            </a:pPr>
            <a:r>
              <a:rPr b="1" i="0" lang="en-US" sz="15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CASE  DIAGRAM</a:t>
            </a:r>
            <a:endParaRPr b="1" sz="15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2" name="Google Shape;2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4275" y="0"/>
            <a:ext cx="17489726" cy="1371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/>
        </p:nvSpPr>
        <p:spPr>
          <a:xfrm rot="-5400000">
            <a:off x="-3478200" y="4249050"/>
            <a:ext cx="13982700" cy="49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Arial"/>
              <a:buNone/>
            </a:pPr>
            <a:r>
              <a:rPr b="1" i="0" lang="en-US" sz="15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GYM  OWNER  USE  CASE  DIAGRAM</a:t>
            </a:r>
            <a:endParaRPr b="1" sz="15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b="0" l="23913" r="0" t="0"/>
          <a:stretch/>
        </p:blipFill>
        <p:spPr>
          <a:xfrm>
            <a:off x="7127750" y="0"/>
            <a:ext cx="17256249" cy="1371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1219200" y="530044"/>
            <a:ext cx="21945600" cy="76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0000"/>
              <a:buFont typeface="Arial"/>
              <a:buNone/>
            </a:pPr>
            <a:r>
              <a:rPr b="1" lang="en-US" sz="37200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FLI</a:t>
            </a:r>
            <a:r>
              <a:rPr b="1" lang="en-US" sz="37200">
                <a:solidFill>
                  <a:srgbClr val="32C6ED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b="1" lang="en-US" sz="37200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FIT </a:t>
            </a:r>
            <a:endParaRPr b="1" sz="37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8"/>
          <p:cNvSpPr/>
          <p:nvPr/>
        </p:nvSpPr>
        <p:spPr>
          <a:xfrm>
            <a:off x="-37920" y="10830680"/>
            <a:ext cx="24459840" cy="285725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>
            <p:ph idx="1" type="body"/>
          </p:nvPr>
        </p:nvSpPr>
        <p:spPr>
          <a:xfrm>
            <a:off x="3707606" y="3507389"/>
            <a:ext cx="17405700" cy="3908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0"/>
              <a:buFont typeface="Arial"/>
              <a:buNone/>
            </a:pP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16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p36">
            <a:hlinkClick r:id="rId3"/>
          </p:cNvPr>
          <p:cNvSpPr txBox="1"/>
          <p:nvPr/>
        </p:nvSpPr>
        <p:spPr>
          <a:xfrm>
            <a:off x="1524000" y="9029700"/>
            <a:ext cx="2175510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0" u="sng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Repository Link</a:t>
            </a:r>
            <a:endParaRPr b="1" sz="100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idx="1" type="body"/>
          </p:nvPr>
        </p:nvSpPr>
        <p:spPr>
          <a:xfrm>
            <a:off x="2269950" y="781923"/>
            <a:ext cx="17405700" cy="31488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0"/>
              <a:buFont typeface="Arial"/>
              <a:buNone/>
            </a:pP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HA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LLENGE</a:t>
            </a:r>
            <a:r>
              <a:rPr b="1" lang="en-US" sz="17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endParaRPr b="1" sz="17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37"/>
          <p:cNvSpPr txBox="1"/>
          <p:nvPr>
            <p:ph idx="2" type="body"/>
          </p:nvPr>
        </p:nvSpPr>
        <p:spPr>
          <a:xfrm>
            <a:off x="4076700" y="5029200"/>
            <a:ext cx="13792200" cy="80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Font typeface="Proxima Nova Extrabold"/>
              <a:buNone/>
            </a:pPr>
            <a:r>
              <a:rPr lang="en-US" sz="4400">
                <a:solidFill>
                  <a:srgbClr val="FFFFFF"/>
                </a:solidFill>
              </a:rPr>
              <a:t>TIGHT</a:t>
            </a:r>
            <a:r>
              <a:rPr lang="en-US" sz="5903">
                <a:solidFill>
                  <a:schemeClr val="accent1"/>
                </a:solidFill>
              </a:rPr>
              <a:t> DEADLINES</a:t>
            </a:r>
            <a:endParaRPr sz="4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3"/>
              <a:buFont typeface="Proxima Nova Extrabold"/>
              <a:buNone/>
            </a:pPr>
            <a:r>
              <a:t/>
            </a:r>
            <a:endParaRPr sz="5903">
              <a:solidFill>
                <a:schemeClr val="accen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Font typeface="Proxima Nova Extrabold"/>
              <a:buNone/>
            </a:pPr>
            <a:r>
              <a:rPr lang="en-US" sz="4400">
                <a:solidFill>
                  <a:srgbClr val="FFFFFF"/>
                </a:solidFill>
              </a:rPr>
              <a:t>TEAM</a:t>
            </a:r>
            <a:r>
              <a:rPr lang="en-US" sz="5903">
                <a:solidFill>
                  <a:schemeClr val="accent1"/>
                </a:solidFill>
              </a:rPr>
              <a:t> COLLABORATION</a:t>
            </a:r>
            <a:endParaRPr sz="4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3"/>
              <a:buFont typeface="Proxima Nova Extrabold"/>
              <a:buNone/>
            </a:pPr>
            <a:r>
              <a:t/>
            </a:r>
            <a:endParaRPr sz="5903">
              <a:solidFill>
                <a:schemeClr val="accen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Font typeface="Proxima Nova Extrabold"/>
              <a:buNone/>
            </a:pPr>
            <a:r>
              <a:rPr lang="en-US" sz="4400">
                <a:solidFill>
                  <a:srgbClr val="FFFFFF"/>
                </a:solidFill>
              </a:rPr>
              <a:t>UNEXPECTED</a:t>
            </a:r>
            <a:r>
              <a:rPr lang="en-US" sz="5903">
                <a:solidFill>
                  <a:schemeClr val="accent1"/>
                </a:solidFill>
              </a:rPr>
              <a:t> BUGS </a:t>
            </a:r>
            <a:r>
              <a:rPr lang="en-US" sz="4400">
                <a:solidFill>
                  <a:srgbClr val="FFFFFF"/>
                </a:solidFill>
              </a:rPr>
              <a:t>AND</a:t>
            </a:r>
            <a:r>
              <a:rPr lang="en-US" sz="5903">
                <a:solidFill>
                  <a:schemeClr val="accent1"/>
                </a:solidFill>
              </a:rPr>
              <a:t> ISSUES</a:t>
            </a:r>
            <a:endParaRPr sz="4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3"/>
              <a:buFont typeface="Proxima Nova Extrabold"/>
              <a:buNone/>
            </a:pPr>
            <a:r>
              <a:t/>
            </a:r>
            <a:endParaRPr sz="5903">
              <a:solidFill>
                <a:schemeClr val="accen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3"/>
              <a:buFont typeface="Proxima Nova Extrabold"/>
              <a:buNone/>
            </a:pPr>
            <a:r>
              <a:rPr lang="en-US" sz="5903">
                <a:solidFill>
                  <a:schemeClr val="accent1"/>
                </a:solidFill>
              </a:rPr>
              <a:t>TECHNOLOGY </a:t>
            </a:r>
            <a:r>
              <a:rPr lang="en-US" sz="4400">
                <a:solidFill>
                  <a:srgbClr val="FFFFFF"/>
                </a:solidFill>
              </a:rPr>
              <a:t>CHANGE</a:t>
            </a:r>
            <a:endParaRPr sz="44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3"/>
              <a:buFont typeface="Proxima Nova Extrabold"/>
              <a:buNone/>
            </a:pPr>
            <a:r>
              <a:t/>
            </a:r>
            <a:endParaRPr sz="44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3"/>
              <a:buFont typeface="Proxima Nova Extrabold"/>
              <a:buNone/>
            </a:pPr>
            <a:r>
              <a:rPr lang="en-US" sz="5500">
                <a:solidFill>
                  <a:schemeClr val="accent1"/>
                </a:solidFill>
              </a:rPr>
              <a:t>MERGE</a:t>
            </a:r>
            <a:r>
              <a:rPr lang="en-US" sz="4400">
                <a:solidFill>
                  <a:srgbClr val="FFFFFF"/>
                </a:solidFill>
              </a:rPr>
              <a:t> CONFLICTS</a:t>
            </a:r>
            <a:endParaRPr sz="4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idx="1" type="body"/>
          </p:nvPr>
        </p:nvSpPr>
        <p:spPr>
          <a:xfrm>
            <a:off x="1219200" y="991199"/>
            <a:ext cx="21945600" cy="35841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0"/>
              <a:t>LEAR</a:t>
            </a:r>
            <a:r>
              <a:rPr lang="en-US" sz="16500">
                <a:solidFill>
                  <a:schemeClr val="lt1"/>
                </a:solidFill>
              </a:rPr>
              <a:t>N</a:t>
            </a:r>
            <a:r>
              <a:rPr lang="en-US" sz="16500"/>
              <a:t>INGS</a:t>
            </a:r>
            <a:endParaRPr sz="16500"/>
          </a:p>
        </p:txBody>
      </p:sp>
      <p:sp>
        <p:nvSpPr>
          <p:cNvPr id="226" name="Google Shape;226;p38"/>
          <p:cNvSpPr txBox="1"/>
          <p:nvPr/>
        </p:nvSpPr>
        <p:spPr>
          <a:xfrm>
            <a:off x="6882600" y="6286500"/>
            <a:ext cx="10618800" cy="43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6540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00"/>
              <a:buFont typeface="Proxima Nova"/>
              <a:buChar char="❏"/>
            </a:pPr>
            <a:r>
              <a:rPr b="1" lang="en-US" sz="6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TECH </a:t>
            </a:r>
            <a:r>
              <a:rPr b="1" lang="en-US" sz="67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STACKS</a:t>
            </a:r>
            <a:endParaRPr b="1" sz="67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6540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00"/>
              <a:buFont typeface="Proxima Nova"/>
              <a:buChar char="❏"/>
            </a:pPr>
            <a:r>
              <a:rPr b="1" lang="en-US" sz="6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OWNERSHIP</a:t>
            </a:r>
            <a:endParaRPr b="1" sz="6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6540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00"/>
              <a:buFont typeface="Proxima Nova"/>
              <a:buChar char="❏"/>
            </a:pPr>
            <a:r>
              <a:rPr b="1" lang="en-US" sz="67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TEAM</a:t>
            </a:r>
            <a:r>
              <a:rPr b="1" lang="en-US" sz="6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WORK</a:t>
            </a:r>
            <a:endParaRPr b="1" sz="6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6540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00"/>
              <a:buFont typeface="Proxima Nova"/>
              <a:buChar char="❏"/>
            </a:pPr>
            <a:r>
              <a:rPr b="1" lang="en-US" sz="6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TIME </a:t>
            </a:r>
            <a:r>
              <a:rPr b="1" lang="en-US" sz="67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MANAGEMENT</a:t>
            </a:r>
            <a:endParaRPr b="1" sz="67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/>
          <p:nvPr>
            <p:ph idx="1" type="body"/>
          </p:nvPr>
        </p:nvSpPr>
        <p:spPr>
          <a:xfrm>
            <a:off x="1219200" y="3249023"/>
            <a:ext cx="21945600" cy="76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 fontScale="70000" lnSpcReduction="20000"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1" lang="en-US" sz="45000">
                <a:latin typeface="Roboto"/>
                <a:ea typeface="Roboto"/>
                <a:cs typeface="Roboto"/>
                <a:sym typeface="Roboto"/>
              </a:rPr>
              <a:t>THANK </a:t>
            </a:r>
            <a:endParaRPr b="1" sz="450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t/>
            </a:r>
            <a:endParaRPr b="1" sz="450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1" lang="en-US" sz="45000">
                <a:latin typeface="Roboto"/>
                <a:ea typeface="Roboto"/>
                <a:cs typeface="Roboto"/>
                <a:sym typeface="Roboto"/>
              </a:rPr>
              <a:t>YOU 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5067300" y="2095500"/>
            <a:ext cx="14554200" cy="26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8000"/>
              <a:buFont typeface="Arial"/>
              <a:buNone/>
            </a:pPr>
            <a:r>
              <a:rPr b="1" lang="en-US" sz="16500"/>
              <a:t>T</a:t>
            </a:r>
            <a:r>
              <a:rPr b="1" lang="en-US" sz="17800">
                <a:solidFill>
                  <a:schemeClr val="accent1"/>
                </a:solidFill>
              </a:rPr>
              <a:t>E</a:t>
            </a:r>
            <a:r>
              <a:rPr b="1" lang="en-US" sz="16500"/>
              <a:t>AM ME</a:t>
            </a:r>
            <a:r>
              <a:rPr b="1" lang="en-US" sz="17800">
                <a:solidFill>
                  <a:schemeClr val="accent1"/>
                </a:solidFill>
              </a:rPr>
              <a:t>M</a:t>
            </a:r>
            <a:r>
              <a:rPr b="1" lang="en-US" sz="16500"/>
              <a:t>BERS</a:t>
            </a:r>
            <a:endParaRPr b="1" sz="16500"/>
          </a:p>
        </p:txBody>
      </p:sp>
      <p:sp>
        <p:nvSpPr>
          <p:cNvPr id="90" name="Google Shape;90;p19"/>
          <p:cNvSpPr txBox="1"/>
          <p:nvPr>
            <p:ph idx="2" type="body"/>
          </p:nvPr>
        </p:nvSpPr>
        <p:spPr>
          <a:xfrm>
            <a:off x="2667000" y="4389075"/>
            <a:ext cx="8915400" cy="83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574294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44"/>
              <a:buChar char="❏"/>
            </a:pPr>
            <a:r>
              <a:rPr lang="en-US" sz="5444">
                <a:solidFill>
                  <a:srgbClr val="FFFFFF"/>
                </a:solidFill>
              </a:rPr>
              <a:t> </a:t>
            </a:r>
            <a:r>
              <a:rPr lang="en-US" sz="5444">
                <a:solidFill>
                  <a:srgbClr val="FFFFFF"/>
                </a:solidFill>
              </a:rPr>
              <a:t>ISHAAN</a:t>
            </a:r>
            <a:endParaRPr/>
          </a:p>
          <a:p>
            <a:pPr indent="-574294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44"/>
              <a:buChar char="❏"/>
            </a:pPr>
            <a:r>
              <a:rPr lang="en-US" sz="5444">
                <a:solidFill>
                  <a:schemeClr val="accent1"/>
                </a:solidFill>
              </a:rPr>
              <a:t> DHRUV</a:t>
            </a:r>
            <a:endParaRPr/>
          </a:p>
          <a:p>
            <a:pPr indent="-574294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44"/>
              <a:buChar char="❏"/>
            </a:pPr>
            <a:r>
              <a:rPr lang="en-US" sz="5444">
                <a:solidFill>
                  <a:srgbClr val="FFFFFF"/>
                </a:solidFill>
              </a:rPr>
              <a:t> </a:t>
            </a:r>
            <a:r>
              <a:rPr lang="en-US" sz="5444">
                <a:solidFill>
                  <a:srgbClr val="FFFFFF"/>
                </a:solidFill>
              </a:rPr>
              <a:t>SAHIL</a:t>
            </a:r>
            <a:endParaRPr/>
          </a:p>
          <a:p>
            <a:pPr indent="-574294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44"/>
              <a:buChar char="❏"/>
            </a:pPr>
            <a:r>
              <a:rPr lang="en-US" sz="5444">
                <a:solidFill>
                  <a:schemeClr val="accent1"/>
                </a:solidFill>
              </a:rPr>
              <a:t> ANJALI</a:t>
            </a:r>
            <a:endParaRPr/>
          </a:p>
          <a:p>
            <a:pPr indent="-574294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44"/>
              <a:buChar char="❏"/>
            </a:pPr>
            <a:r>
              <a:rPr lang="en-US" sz="5444">
                <a:solidFill>
                  <a:srgbClr val="FFFFFF"/>
                </a:solidFill>
              </a:rPr>
              <a:t> DIVYAM</a:t>
            </a:r>
            <a:endParaRPr/>
          </a:p>
          <a:p>
            <a:pPr indent="-574294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44"/>
              <a:buChar char="❏"/>
            </a:pPr>
            <a:r>
              <a:rPr lang="en-US" sz="5444">
                <a:solidFill>
                  <a:schemeClr val="accent1"/>
                </a:solidFill>
              </a:rPr>
              <a:t> MEENAKSHI</a:t>
            </a:r>
            <a:endParaRPr/>
          </a:p>
          <a:p>
            <a:pPr indent="-574294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44"/>
              <a:buChar char="❏"/>
            </a:pPr>
            <a:r>
              <a:rPr lang="en-US" sz="5444">
                <a:solidFill>
                  <a:srgbClr val="FFFFFF"/>
                </a:solidFill>
              </a:rPr>
              <a:t> NIKHIL</a:t>
            </a:r>
            <a:endParaRPr/>
          </a:p>
          <a:p>
            <a:pPr indent="-574294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44"/>
              <a:buChar char="❏"/>
            </a:pPr>
            <a:r>
              <a:rPr lang="en-US" sz="5444">
                <a:solidFill>
                  <a:schemeClr val="accent1"/>
                </a:solidFill>
              </a:rPr>
              <a:t> AASHNA</a:t>
            </a:r>
            <a:endParaRPr/>
          </a:p>
          <a:p>
            <a:pPr indent="-574294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44"/>
              <a:buChar char="❏"/>
            </a:pPr>
            <a:r>
              <a:rPr lang="en-US" sz="5444">
                <a:solidFill>
                  <a:srgbClr val="FFFFFF"/>
                </a:solidFill>
              </a:rPr>
              <a:t> PRANATI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1963400" y="5673300"/>
            <a:ext cx="10226575" cy="6671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</p:pic>
      <p:pic>
        <p:nvPicPr>
          <p:cNvPr descr="grillss.png" id="92" name="Google Shape;92;p19"/>
          <p:cNvPicPr preferRelativeResize="0"/>
          <p:nvPr/>
        </p:nvPicPr>
        <p:blipFill rotWithShape="1">
          <a:blip r:embed="rId4">
            <a:alphaModFix amt="660"/>
          </a:blip>
          <a:srcRect b="0" l="0" r="0" t="0"/>
          <a:stretch/>
        </p:blipFill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1219200" y="3162703"/>
            <a:ext cx="21945600" cy="2029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180"/>
              <a:buFont typeface="Arial"/>
              <a:buNone/>
            </a:pP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FRAMEWORK FOR </a:t>
            </a:r>
            <a:r>
              <a:rPr b="1" lang="en-US" sz="185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SIX</a:t>
            </a:r>
            <a:r>
              <a:rPr b="1" lang="en-US" sz="16500">
                <a:latin typeface="Roboto"/>
                <a:ea typeface="Roboto"/>
                <a:cs typeface="Roboto"/>
                <a:sym typeface="Roboto"/>
              </a:rPr>
              <a:t> DAYS</a:t>
            </a:r>
            <a:endParaRPr b="1" sz="16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20"/>
          <p:cNvSpPr txBox="1"/>
          <p:nvPr>
            <p:ph idx="2" type="body"/>
          </p:nvPr>
        </p:nvSpPr>
        <p:spPr>
          <a:xfrm>
            <a:off x="1219200" y="6349800"/>
            <a:ext cx="21945600" cy="77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4200"/>
              <a:buFont typeface="Permanent Marker"/>
              <a:buNone/>
            </a:pPr>
            <a:r>
              <a:t/>
            </a:r>
            <a:endParaRPr b="1" sz="4248" cap="none">
              <a:solidFill>
                <a:srgbClr val="55BBF8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4248"/>
              <a:buFont typeface="Permanent Marker"/>
              <a:buNone/>
            </a:pPr>
            <a:r>
              <a:rPr b="1" lang="en-US" sz="4248" cap="none">
                <a:solidFill>
                  <a:srgbClr val="55BBF8"/>
                </a:solidFill>
                <a:latin typeface="Proxima Nova"/>
                <a:ea typeface="Proxima Nova"/>
                <a:cs typeface="Proxima Nova"/>
                <a:sym typeface="Proxima Nova"/>
              </a:rPr>
              <a:t>→ Make  Daily Targets</a:t>
            </a:r>
            <a:br>
              <a:rPr b="1" lang="en-US" sz="4248" cap="none">
                <a:solidFill>
                  <a:srgbClr val="55BBF8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b="1" lang="en-US" sz="4248" cap="none">
                <a:solidFill>
                  <a:srgbClr val="55BBF8"/>
                </a:solidFill>
                <a:latin typeface="Proxima Nova"/>
                <a:ea typeface="Proxima Nova"/>
                <a:cs typeface="Proxima Nova"/>
                <a:sym typeface="Proxima Nova"/>
              </a:rPr>
              <a:t>→ Learn new Topics &amp; Technologies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269747" lvl="1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5BBF8"/>
              </a:buClr>
              <a:buSzPts val="4248"/>
              <a:buFont typeface="Permanent Marker"/>
              <a:buNone/>
            </a:pPr>
            <a:r>
              <a:rPr lang="en-US" sz="4248">
                <a:solidFill>
                  <a:srgbClr val="55BBF8"/>
                </a:solidFill>
              </a:rPr>
              <a:t>→ Resolve Doubts &amp; Code Conflicts</a:t>
            </a:r>
            <a:br>
              <a:rPr lang="en-US" sz="4248">
                <a:solidFill>
                  <a:srgbClr val="55BBF8"/>
                </a:solidFill>
              </a:rPr>
            </a:br>
            <a:r>
              <a:rPr lang="en-US" sz="4248">
                <a:solidFill>
                  <a:srgbClr val="55BBF8"/>
                </a:solidFill>
              </a:rPr>
              <a:t>→ Discussion with Mr. AMIT about Project Progress </a:t>
            </a:r>
            <a:endParaRPr/>
          </a:p>
          <a:p>
            <a:pPr indent="269747" lvl="1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5BBF8"/>
              </a:buClr>
              <a:buSzPts val="4248"/>
              <a:buFont typeface="Permanent Marker"/>
              <a:buNone/>
            </a:pPr>
            <a:r>
              <a:rPr lang="en-US" sz="4248">
                <a:solidFill>
                  <a:srgbClr val="55BBF8"/>
                </a:solidFill>
              </a:rPr>
              <a:t>&amp;</a:t>
            </a:r>
            <a:endParaRPr/>
          </a:p>
          <a:p>
            <a:pPr indent="269747" lvl="1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5BBF8"/>
              </a:buClr>
              <a:buSzPts val="4248"/>
              <a:buFont typeface="Permanent Marker"/>
              <a:buNone/>
            </a:pPr>
            <a:r>
              <a:rPr lang="en-US" sz="4248"/>
              <a:t>Transformat</a:t>
            </a:r>
            <a:r>
              <a:rPr lang="en-US" sz="4248"/>
              <a:t>ion b</a:t>
            </a:r>
            <a:r>
              <a:rPr lang="en-US" sz="4248"/>
              <a:t>ased on  UML AND Technologies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429000" y="537050"/>
            <a:ext cx="18288000" cy="36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800"/>
              <a:buFont typeface="Arial"/>
              <a:buNone/>
            </a:pPr>
            <a:r>
              <a:rPr b="1" lang="en-US" sz="16500">
                <a:solidFill>
                  <a:schemeClr val="accent1"/>
                </a:solidFill>
              </a:rPr>
              <a:t>STAKE</a:t>
            </a:r>
            <a:r>
              <a:rPr b="1" lang="en-US" sz="16500"/>
              <a:t>HOLDER</a:t>
            </a:r>
            <a:r>
              <a:rPr b="1" lang="en-US" sz="16500">
                <a:solidFill>
                  <a:schemeClr val="accent1"/>
                </a:solidFill>
              </a:rPr>
              <a:t>S</a:t>
            </a:r>
            <a:r>
              <a:rPr b="1" lang="en-US" sz="20000"/>
              <a:t> </a:t>
            </a:r>
            <a:endParaRPr b="1" sz="20000"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1497350" y="3733800"/>
            <a:ext cx="21945600" cy="9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 fontScale="85000" lnSpcReduction="20000"/>
          </a:bodyPr>
          <a:lstStyle/>
          <a:p>
            <a:pPr indent="-6604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❏"/>
            </a:pPr>
            <a:r>
              <a:rPr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SPONSORS</a:t>
            </a:r>
            <a:r>
              <a:rPr b="0"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8000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sz="8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82880" lvl="1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rPr b="0"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FLIP</a:t>
            </a:r>
            <a:r>
              <a:rPr lang="en-US">
                <a:solidFill>
                  <a:schemeClr val="accent1"/>
                </a:solidFill>
              </a:rPr>
              <a:t>KART</a:t>
            </a:r>
            <a:endParaRPr>
              <a:solidFill>
                <a:schemeClr val="accent1"/>
              </a:solidFill>
            </a:endParaRPr>
          </a:p>
          <a:p>
            <a:pPr indent="182880" lvl="1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48148"/>
              <a:buFont typeface="Arial"/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182880" lvl="1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48148"/>
              <a:buFont typeface="Arial"/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182880" lvl="1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-6604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❏"/>
            </a:pPr>
            <a:r>
              <a:rPr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SME </a:t>
            </a:r>
            <a:endParaRPr sz="8000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8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82880" lvl="1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rPr b="0"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AMIT </a:t>
            </a:r>
            <a:r>
              <a:rPr lang="en-US">
                <a:solidFill>
                  <a:schemeClr val="accent1"/>
                </a:solidFill>
              </a:rPr>
              <a:t>KUMAR</a:t>
            </a:r>
            <a:r>
              <a:rPr b="0"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BALYAN</a:t>
            </a:r>
            <a:endParaRPr b="0" sz="8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82880" lvl="1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sz="8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82880" lvl="1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sz="8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82880" lvl="1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sz="8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604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❏"/>
            </a:pPr>
            <a:r>
              <a:rPr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TRAINING</a:t>
            </a:r>
            <a:r>
              <a:rPr lang="en-US"/>
              <a:t>  </a:t>
            </a:r>
            <a:r>
              <a:rPr lang="en-US">
                <a:solidFill>
                  <a:schemeClr val="accent1"/>
                </a:solidFill>
              </a:rPr>
              <a:t>COORDINATORS</a:t>
            </a:r>
            <a:r>
              <a:rPr lang="en-US"/>
              <a:t>:</a:t>
            </a:r>
            <a:endParaRPr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48148"/>
              <a:buFont typeface="Arial"/>
              <a:buNone/>
            </a:pPr>
            <a:r>
              <a:t/>
            </a:r>
            <a:endParaRPr/>
          </a:p>
          <a:p>
            <a:pPr indent="182880" lvl="1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48148"/>
              <a:buFont typeface="Arial"/>
              <a:buNone/>
            </a:pPr>
            <a:r>
              <a:rPr lang="en-US">
                <a:solidFill>
                  <a:schemeClr val="accent1"/>
                </a:solidFill>
              </a:rPr>
              <a:t>SHARATH</a:t>
            </a:r>
            <a:r>
              <a:rPr b="0"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RAMESHA</a:t>
            </a:r>
            <a:endParaRPr/>
          </a:p>
          <a:p>
            <a:pPr indent="365760" lvl="2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rPr b="0" lang="en-US" sz="8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           </a:t>
            </a:r>
            <a:r>
              <a:rPr b="0"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endParaRPr/>
          </a:p>
          <a:p>
            <a:pPr indent="365760" lvl="2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48148"/>
              <a:buFont typeface="Arial"/>
              <a:buNone/>
            </a:pPr>
            <a:r>
              <a:rPr lang="en-US">
                <a:solidFill>
                  <a:schemeClr val="accent1"/>
                </a:solidFill>
              </a:rPr>
              <a:t>BHAVYA</a:t>
            </a:r>
            <a:r>
              <a:rPr b="0" lang="en-US" sz="80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 GOWDA</a:t>
            </a:r>
            <a:endParaRPr/>
          </a:p>
          <a:p>
            <a:pPr indent="365760" lvl="2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sz="8000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sz="8000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sz="8000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-21.png" id="105" name="Google Shape;10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09696" y="4965770"/>
            <a:ext cx="11930999" cy="865929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11888139" y="6642100"/>
            <a:ext cx="607722" cy="4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Proxima Nova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-93465" y="-6264275"/>
            <a:ext cx="21945601" cy="89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5400"/>
              <a:buFont typeface="Proxima Nova"/>
              <a:buNone/>
            </a:pPr>
            <a:r>
              <a:rPr lang="en-US" sz="5400">
                <a:solidFill>
                  <a:srgbClr val="000000"/>
                </a:solidFill>
              </a:rPr>
              <a:t>1</a:t>
            </a:r>
            <a:endParaRPr/>
          </a:p>
        </p:txBody>
      </p:sp>
      <p:sp>
        <p:nvSpPr>
          <p:cNvPr id="112" name="Google Shape;112;p22"/>
          <p:cNvSpPr txBox="1"/>
          <p:nvPr/>
        </p:nvSpPr>
        <p:spPr>
          <a:xfrm>
            <a:off x="5458764" y="4911351"/>
            <a:ext cx="16126500" cy="75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Arial"/>
              <a:buNone/>
            </a:pP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|_ </a:t>
            </a:r>
            <a:r>
              <a:rPr b="0" i="0" lang="en-US" sz="8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UNDERSTANDING</a:t>
            </a: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PROJECT GOALS</a:t>
            </a:r>
            <a:endParaRPr/>
          </a:p>
          <a:p>
            <a:pPr indent="457200" lvl="1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Arial"/>
              <a:buNone/>
            </a:pP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|_ DECIDE THE </a:t>
            </a:r>
            <a:r>
              <a:rPr b="0" i="0" lang="en-US" sz="8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TECHNOLOGIES</a:t>
            </a: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JAVA</a:t>
            </a:r>
            <a:r>
              <a:rPr b="0" i="0" lang="en-US" sz="8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REST</a:t>
            </a:r>
            <a:endParaRPr/>
          </a:p>
          <a:p>
            <a:pPr indent="914400" lvl="2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Arial"/>
              <a:buNone/>
            </a:pP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|_ </a:t>
            </a:r>
            <a:r>
              <a:rPr b="0" i="0" lang="en-US" sz="8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DESIGN</a:t>
            </a: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THINKING</a:t>
            </a:r>
            <a:endParaRPr/>
          </a:p>
          <a:p>
            <a:pPr indent="1371600" lvl="3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Arial"/>
              <a:buNone/>
            </a:pP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|_ ADAPTING TO A </a:t>
            </a:r>
            <a:r>
              <a:rPr b="0" i="0" lang="en-US" sz="8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DEVELOPER</a:t>
            </a: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MINDSET</a:t>
            </a:r>
            <a:endParaRPr/>
          </a:p>
          <a:p>
            <a:pPr indent="1828800" lvl="4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Arial"/>
              <a:buNone/>
            </a:pP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|_ </a:t>
            </a:r>
            <a:r>
              <a:rPr b="0" i="0" lang="en-US" sz="8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PROJECT</a:t>
            </a:r>
            <a:r>
              <a:rPr b="0" i="0" lang="en-US" sz="8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DEMO</a:t>
            </a:r>
            <a:endParaRPr/>
          </a:p>
        </p:txBody>
      </p:sp>
      <p:pic>
        <p:nvPicPr>
          <p:cNvPr descr="Moti4.png" id="113" name="Google Shape;113;p22"/>
          <p:cNvPicPr preferRelativeResize="0"/>
          <p:nvPr/>
        </p:nvPicPr>
        <p:blipFill rotWithShape="1">
          <a:blip r:embed="rId3">
            <a:alphaModFix amt="11141"/>
          </a:blip>
          <a:srcRect b="0" l="0" r="0" t="0"/>
          <a:stretch/>
        </p:blipFill>
        <p:spPr>
          <a:xfrm rot="-9042">
            <a:off x="119906" y="31726"/>
            <a:ext cx="24144173" cy="1460155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 txBox="1"/>
          <p:nvPr/>
        </p:nvSpPr>
        <p:spPr>
          <a:xfrm>
            <a:off x="3009900" y="839500"/>
            <a:ext cx="19278600" cy="26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Arial"/>
              <a:buNone/>
            </a:pPr>
            <a:r>
              <a:rPr b="1" i="0" lang="en-US" sz="16500" u="none" cap="none" strike="noStrike">
                <a:solidFill>
                  <a:srgbClr val="FFFFFF"/>
                </a:solidFill>
              </a:rPr>
              <a:t>OUR </a:t>
            </a:r>
            <a:r>
              <a:rPr b="1" i="0" lang="en-US" sz="16500" u="none" cap="none" strike="noStrike">
                <a:solidFill>
                  <a:srgbClr val="000000"/>
                </a:solidFill>
              </a:rPr>
              <a:t> </a:t>
            </a:r>
            <a:r>
              <a:rPr b="1" i="0" lang="en-US" sz="16500" u="none" cap="none" strike="noStrike">
                <a:solidFill>
                  <a:schemeClr val="accent1"/>
                </a:solidFill>
              </a:rPr>
              <a:t>JOURNEY</a:t>
            </a:r>
            <a:r>
              <a:rPr b="1" i="0" lang="en-US" sz="16500" u="none" cap="none" strike="noStrike">
                <a:solidFill>
                  <a:srgbClr val="000000"/>
                </a:solidFill>
              </a:rPr>
              <a:t> </a:t>
            </a:r>
            <a:r>
              <a:rPr b="1" i="0" lang="en-US" sz="16500" u="none" cap="none" strike="noStrike">
                <a:solidFill>
                  <a:srgbClr val="FFFFFF"/>
                </a:solidFill>
              </a:rPr>
              <a:t>?</a:t>
            </a:r>
            <a:endParaRPr b="1" sz="16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/>
        </p:nvSpPr>
        <p:spPr>
          <a:xfrm>
            <a:off x="2144665" y="4056459"/>
            <a:ext cx="19575110" cy="5067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Arial"/>
              <a:buNone/>
            </a:pPr>
            <a:r>
              <a:rPr b="0" i="0" lang="en-US" sz="8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</a:t>
            </a:r>
            <a:r>
              <a:rPr b="0" i="0" lang="en-US" sz="8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GYM MANAGEMENT SYSTEM</a:t>
            </a:r>
            <a:r>
              <a:rPr b="0" i="0" lang="en-US" sz="8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WAS DEVELOPED USING </a:t>
            </a:r>
            <a:r>
              <a:rPr b="0" i="0" lang="en-US" sz="8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JAVA</a:t>
            </a:r>
            <a:r>
              <a:rPr b="0" i="0" lang="en-US" sz="8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-US" sz="8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DROPWIZARD</a:t>
            </a:r>
            <a:r>
              <a:rPr b="0" i="0" lang="en-US" sz="8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b="0" i="0" lang="en-US" sz="8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MYSQL</a:t>
            </a:r>
            <a:r>
              <a:rPr b="0" i="0" lang="en-US" sz="8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FOR THE BACKEND, WITH </a:t>
            </a:r>
            <a:r>
              <a:rPr b="0" i="0" lang="en-US" sz="8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r>
              <a:rPr b="0" i="0" lang="en-US" sz="8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0" i="0" lang="en-US" sz="8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GITHUB</a:t>
            </a:r>
            <a:r>
              <a:rPr b="0" i="0" lang="en-US" sz="8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FOR VERSION CONTROL. API ROUTES, INCLUDING THOSE FOR </a:t>
            </a:r>
            <a:r>
              <a:rPr b="0" i="0" lang="en-US" sz="8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PRODUCT </a:t>
            </a:r>
            <a:r>
              <a:rPr b="0" i="0" lang="en-US" sz="8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MANAGEMENT, WERE IMPLEMENTED TO SUPPORT VARIOUS </a:t>
            </a:r>
            <a:r>
              <a:rPr b="0" i="0" lang="en-US" sz="8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FUNCTIONALITIES</a:t>
            </a:r>
            <a:r>
              <a:rPr b="0" i="0" lang="en-US" sz="8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5950743" y="727280"/>
            <a:ext cx="14007300" cy="23655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0000"/>
              <a:buFont typeface="Arial"/>
              <a:buNone/>
            </a:pPr>
            <a:r>
              <a:rPr b="1" lang="en-US" sz="16500"/>
              <a:t>A</a:t>
            </a:r>
            <a:r>
              <a:rPr b="1" lang="en-US" sz="18500">
                <a:solidFill>
                  <a:schemeClr val="accent1"/>
                </a:solidFill>
              </a:rPr>
              <a:t>G</a:t>
            </a:r>
            <a:r>
              <a:rPr b="1" lang="en-US" sz="16500"/>
              <a:t>ENDA</a:t>
            </a:r>
            <a:endParaRPr b="1" sz="16500"/>
          </a:p>
        </p:txBody>
      </p:sp>
      <p:sp>
        <p:nvSpPr>
          <p:cNvPr id="125" name="Google Shape;125;p24"/>
          <p:cNvSpPr txBox="1"/>
          <p:nvPr>
            <p:ph idx="2" type="body"/>
          </p:nvPr>
        </p:nvSpPr>
        <p:spPr>
          <a:xfrm>
            <a:off x="1501375" y="3198425"/>
            <a:ext cx="9522300" cy="10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700"/>
              <a:buFont typeface="Proxima Nova Extrabold"/>
              <a:buNone/>
            </a:pPr>
            <a:r>
              <a:rPr lang="en-US" sz="6700">
                <a:solidFill>
                  <a:schemeClr val="accent1"/>
                </a:solidFill>
              </a:rPr>
              <a:t>Problem</a:t>
            </a:r>
            <a:r>
              <a:rPr lang="en-US" sz="6719" cap="none">
                <a:solidFill>
                  <a:srgbClr val="FFFFFF"/>
                </a:solidFill>
              </a:rPr>
              <a:t> Statement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719"/>
              <a:buFont typeface="Proxima Nova Extrabold"/>
              <a:buNone/>
            </a:pPr>
            <a:r>
              <a:rPr lang="en-US" sz="6719" cap="none">
                <a:solidFill>
                  <a:srgbClr val="FFFFFF"/>
                </a:solidFill>
              </a:rPr>
              <a:t>Project </a:t>
            </a:r>
            <a:r>
              <a:rPr lang="en-US" sz="6700">
                <a:solidFill>
                  <a:schemeClr val="accent1"/>
                </a:solidFill>
              </a:rPr>
              <a:t>Goal</a:t>
            </a:r>
            <a:endParaRPr sz="6700"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700"/>
              <a:buFont typeface="Proxima Nova Extrabold"/>
              <a:buNone/>
            </a:pPr>
            <a:r>
              <a:rPr lang="en-US" sz="6700">
                <a:solidFill>
                  <a:schemeClr val="accent1"/>
                </a:solidFill>
              </a:rPr>
              <a:t>Engineering</a:t>
            </a:r>
            <a:r>
              <a:rPr lang="en-US" sz="6719" cap="none">
                <a:solidFill>
                  <a:srgbClr val="FFFFFF"/>
                </a:solidFill>
              </a:rPr>
              <a:t> Practices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719"/>
              <a:buFont typeface="Proxima Nova Extrabold"/>
              <a:buNone/>
            </a:pPr>
            <a:r>
              <a:rPr lang="en-US" sz="6719" cap="none">
                <a:solidFill>
                  <a:srgbClr val="FFFFFF"/>
                </a:solidFill>
              </a:rPr>
              <a:t>Tech </a:t>
            </a:r>
            <a:r>
              <a:rPr lang="en-US" sz="6700">
                <a:solidFill>
                  <a:schemeClr val="accent1"/>
                </a:solidFill>
              </a:rPr>
              <a:t>Stack</a:t>
            </a:r>
            <a:endParaRPr sz="6700"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719"/>
              <a:buFont typeface="Proxima Nova Extrabold"/>
              <a:buNone/>
            </a:pPr>
            <a:r>
              <a:rPr lang="en-US" sz="6719" cap="none">
                <a:solidFill>
                  <a:srgbClr val="FFFFFF"/>
                </a:solidFill>
              </a:rPr>
              <a:t>Development</a:t>
            </a:r>
            <a:endParaRPr sz="6719" cap="none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19"/>
              <a:buFont typeface="Proxima Nova Extrabold"/>
              <a:buNone/>
            </a:pPr>
            <a:r>
              <a:rPr lang="en-US" sz="6719">
                <a:solidFill>
                  <a:srgbClr val="FFFFFF"/>
                </a:solidFill>
              </a:rPr>
              <a:t>Demo</a:t>
            </a:r>
            <a:endParaRPr sz="6719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719"/>
              <a:buFont typeface="Proxima Nova Extrabold"/>
              <a:buNone/>
            </a:pPr>
            <a:r>
              <a:rPr lang="en-US" sz="6719" cap="none">
                <a:solidFill>
                  <a:schemeClr val="accent1"/>
                </a:solidFill>
              </a:rPr>
              <a:t>Challenges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19"/>
              <a:buFont typeface="Proxima Nova Extrabold"/>
              <a:buNone/>
            </a:pPr>
            <a:r>
              <a:rPr lang="en-US" sz="6719">
                <a:solidFill>
                  <a:schemeClr val="accent1"/>
                </a:solidFill>
              </a:rPr>
              <a:t>Learnings</a:t>
            </a:r>
            <a:endParaRPr/>
          </a:p>
        </p:txBody>
      </p:sp>
      <p:pic>
        <p:nvPicPr>
          <p:cNvPr descr="Moti2.jpeg" id="126" name="Google Shape;126;p24"/>
          <p:cNvPicPr preferRelativeResize="0"/>
          <p:nvPr/>
        </p:nvPicPr>
        <p:blipFill rotWithShape="1">
          <a:blip r:embed="rId3">
            <a:alphaModFix amt="14832"/>
          </a:blip>
          <a:srcRect b="1276" l="0" r="427" t="0"/>
          <a:stretch/>
        </p:blipFill>
        <p:spPr>
          <a:xfrm>
            <a:off x="5181438" y="-10"/>
            <a:ext cx="19202559" cy="13465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305300" y="1866900"/>
            <a:ext cx="169833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4000"/>
              <a:buFont typeface="Arial"/>
              <a:buNone/>
            </a:pPr>
            <a:r>
              <a:rPr b="1" lang="en-US" sz="16500">
                <a:solidFill>
                  <a:schemeClr val="accent1"/>
                </a:solidFill>
              </a:rPr>
              <a:t>PROB</a:t>
            </a:r>
            <a:r>
              <a:rPr b="1" lang="en-US" sz="16500"/>
              <a:t>LEM  STATE</a:t>
            </a:r>
            <a:r>
              <a:rPr b="1" lang="en-US" sz="16500">
                <a:solidFill>
                  <a:schemeClr val="accent1"/>
                </a:solidFill>
              </a:rPr>
              <a:t>MENT</a:t>
            </a:r>
            <a:endParaRPr b="1" sz="16500"/>
          </a:p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1423175" y="7011022"/>
            <a:ext cx="219456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000"/>
              <a:buFont typeface="Proxima Nova Extrabold"/>
              <a:buNone/>
            </a:pPr>
            <a:r>
              <a:rPr lang="en-US" sz="8000" cap="none">
                <a:solidFill>
                  <a:srgbClr val="FFFFFF"/>
                </a:solidFill>
              </a:rPr>
              <a:t>Design a </a:t>
            </a:r>
            <a:r>
              <a:rPr lang="en-US" sz="8000">
                <a:solidFill>
                  <a:schemeClr val="accent1"/>
                </a:solidFill>
              </a:rPr>
              <a:t>UI</a:t>
            </a:r>
            <a:r>
              <a:rPr lang="en-US" sz="8000" cap="none">
                <a:solidFill>
                  <a:srgbClr val="FFFFFF"/>
                </a:solidFill>
              </a:rPr>
              <a:t> &amp; </a:t>
            </a:r>
            <a:r>
              <a:rPr lang="en-US" sz="8000">
                <a:solidFill>
                  <a:schemeClr val="accent1"/>
                </a:solidFill>
              </a:rPr>
              <a:t>Backend</a:t>
            </a:r>
            <a:r>
              <a:rPr lang="en-US" sz="8000" cap="none">
                <a:solidFill>
                  <a:srgbClr val="FFFFFF"/>
                </a:solidFill>
              </a:rPr>
              <a:t> system for a </a:t>
            </a:r>
            <a:r>
              <a:rPr lang="en-US" sz="8000">
                <a:solidFill>
                  <a:schemeClr val="accent1"/>
                </a:solidFill>
              </a:rPr>
              <a:t>Gym</a:t>
            </a:r>
            <a:r>
              <a:rPr lang="en-US" sz="8000" cap="none">
                <a:solidFill>
                  <a:srgbClr val="FFFFFF"/>
                </a:solidFill>
              </a:rPr>
              <a:t> Management System for a new enterprise application that Flip</a:t>
            </a:r>
            <a:r>
              <a:rPr lang="en-US" sz="8000">
                <a:solidFill>
                  <a:schemeClr val="accent1"/>
                </a:solidFill>
              </a:rPr>
              <a:t>kart</a:t>
            </a:r>
            <a:r>
              <a:rPr lang="en-US" sz="8000" cap="none">
                <a:solidFill>
                  <a:srgbClr val="FFFFFF"/>
                </a:solidFill>
              </a:rPr>
              <a:t> is launching, FlipFit.</a:t>
            </a:r>
            <a:endParaRPr sz="8000"/>
          </a:p>
        </p:txBody>
      </p:sp>
      <p:pic>
        <p:nvPicPr>
          <p:cNvPr descr="moti-11.jpeg" id="133" name="Google Shape;133;p25"/>
          <p:cNvPicPr preferRelativeResize="0"/>
          <p:nvPr/>
        </p:nvPicPr>
        <p:blipFill rotWithShape="1">
          <a:blip r:embed="rId3">
            <a:alphaModFix amt="15594"/>
          </a:blip>
          <a:srcRect b="32169" l="1720" r="-1719" t="-32170"/>
          <a:stretch/>
        </p:blipFill>
        <p:spPr>
          <a:xfrm>
            <a:off x="228600" y="-476250"/>
            <a:ext cx="24384000" cy="1421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5_BoldColor_ISO">
  <a:themeElements>
    <a:clrScheme name="25_BoldColor_ISO">
      <a:dk1>
        <a:srgbClr val="000000"/>
      </a:dk1>
      <a:lt1>
        <a:srgbClr val="00BFF3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5_BoldColor_ISO">
  <a:themeElements>
    <a:clrScheme name="25_BoldColor_ISO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